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217644-DF02-4394-AB34-208004CD552A}" type="datetimeFigureOut">
              <a:rPr lang="it-IT" smtClean="0"/>
              <a:t>04/11/2021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4A69-99E3-40ED-8409-31D46381EE22}" type="slidenum">
              <a:rPr lang="it-IT" smtClean="0"/>
              <a:t>‹N›</a:t>
            </a:fld>
            <a:endParaRPr lang="it-IT"/>
          </a:p>
        </p:txBody>
      </p:sp>
      <p:sp>
        <p:nvSpPr>
          <p:cNvPr id="32" name="Rettango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tango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tango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tango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56" name="Rettango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tango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tango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tango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217644-DF02-4394-AB34-208004CD552A}" type="datetimeFigureOut">
              <a:rPr lang="it-IT" smtClean="0"/>
              <a:t>04/11/2021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4A69-99E3-40ED-8409-31D46381EE2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217644-DF02-4394-AB34-208004CD552A}" type="datetimeFigureOut">
              <a:rPr lang="it-IT" smtClean="0"/>
              <a:t>04/11/2021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4A69-99E3-40ED-8409-31D46381EE2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217644-DF02-4394-AB34-208004CD552A}" type="datetimeFigureOut">
              <a:rPr lang="it-IT" smtClean="0"/>
              <a:t>04/11/2021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4A69-99E3-40ED-8409-31D46381EE2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 a mano libera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igura a mano libera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igura a mano libera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igura a mano libera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igura a mano libera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igura a mano libera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igura a mano libera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igura a mano libera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igura a mano libera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igura a mano libera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igura a mano libera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igura a mano libera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igura a mano libera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igura a mano libera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217644-DF02-4394-AB34-208004CD552A}" type="datetimeFigureOut">
              <a:rPr lang="it-IT" smtClean="0"/>
              <a:t>04/11/2021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4A69-99E3-40ED-8409-31D46381EE22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tango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tango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217644-DF02-4394-AB34-208004CD552A}" type="datetimeFigureOut">
              <a:rPr lang="it-IT" smtClean="0"/>
              <a:t>04/11/2021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4A69-99E3-40ED-8409-31D46381EE2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217644-DF02-4394-AB34-208004CD552A}" type="datetimeFigureOut">
              <a:rPr lang="it-IT" smtClean="0"/>
              <a:t>04/11/2021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4A69-99E3-40ED-8409-31D46381EE22}" type="slidenum">
              <a:rPr lang="it-IT" smtClean="0"/>
              <a:t>‹N›</a:t>
            </a:fld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tango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tango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tango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tango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tango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tango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217644-DF02-4394-AB34-208004CD552A}" type="datetimeFigureOut">
              <a:rPr lang="it-IT" smtClean="0"/>
              <a:t>04/11/2021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4A69-99E3-40ED-8409-31D46381EE2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217644-DF02-4394-AB34-208004CD552A}" type="datetimeFigureOut">
              <a:rPr lang="it-IT" smtClean="0"/>
              <a:t>04/11/2021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4A69-99E3-40ED-8409-31D46381EE2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217644-DF02-4394-AB34-208004CD552A}" type="datetimeFigureOut">
              <a:rPr lang="it-IT" smtClean="0"/>
              <a:t>04/11/2021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4A69-99E3-40ED-8409-31D46381EE2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ttore 1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ttore 1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grpSp>
        <p:nvGrpSpPr>
          <p:cNvPr id="14" name="Grup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ttore 1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ttore 1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1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1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2217644-DF02-4394-AB34-208004CD552A}" type="datetimeFigureOut">
              <a:rPr lang="it-IT" smtClean="0"/>
              <a:t>04/11/2021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9314A69-99E3-40ED-8409-31D46381EE22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tango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tango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tango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2217644-DF02-4394-AB34-208004CD552A}" type="datetimeFigureOut">
              <a:rPr lang="it-IT" smtClean="0"/>
              <a:t>04/11/2021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9314A69-99E3-40ED-8409-31D46381EE22}" type="slidenum">
              <a:rPr lang="it-IT" smtClean="0"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lsalerno.it/web/guest/distretti-sanitari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886728" cy="2786083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err="1" smtClean="0"/>
              <a:t>A.D.I.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 Assistenza Domiciliare Integrata  </a:t>
            </a:r>
            <a:br>
              <a:rPr lang="it-IT" b="1" dirty="0" smtClean="0"/>
            </a:br>
            <a:r>
              <a:rPr lang="it-IT" b="1" dirty="0" smtClean="0"/>
              <a:t>e Cure Domiciliari </a:t>
            </a:r>
            <a:br>
              <a:rPr lang="it-IT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8596" y="3214686"/>
            <a:ext cx="7858180" cy="2424114"/>
          </a:xfrm>
        </p:spPr>
        <p:txBody>
          <a:bodyPr>
            <a:noAutofit/>
          </a:bodyPr>
          <a:lstStyle/>
          <a:p>
            <a:pPr algn="ctr"/>
            <a:endParaRPr lang="it-IT" sz="2400" b="1" dirty="0" smtClean="0"/>
          </a:p>
          <a:p>
            <a:pPr algn="ctr"/>
            <a:endParaRPr lang="it-IT" sz="2400" b="1" dirty="0" smtClean="0"/>
          </a:p>
          <a:p>
            <a:pPr algn="ctr"/>
            <a:endParaRPr lang="it-IT" sz="2400" b="1" dirty="0" smtClean="0"/>
          </a:p>
          <a:p>
            <a:pPr algn="ctr"/>
            <a:r>
              <a:rPr lang="it-IT" sz="2400" b="1" dirty="0" smtClean="0"/>
              <a:t>L'ADI </a:t>
            </a:r>
            <a:r>
              <a:rPr lang="it-IT" sz="2400" b="1" dirty="0"/>
              <a:t>è rivolta a persone in situazione di fragilità, caratterizzate dalla presenza di:</a:t>
            </a:r>
          </a:p>
          <a:p>
            <a:pPr algn="ctr"/>
            <a:r>
              <a:rPr lang="it-IT" sz="2400" b="1" dirty="0"/>
              <a:t>- una situazione di non autosufficienza parziale o totale, di carattere temporaneo o definitivo;</a:t>
            </a:r>
          </a:p>
          <a:p>
            <a:pPr algn="ctr"/>
            <a:r>
              <a:rPr lang="it-IT" sz="2400" b="1" dirty="0"/>
              <a:t>- una condizione di non </a:t>
            </a:r>
            <a:r>
              <a:rPr lang="it-IT" sz="2400" b="1" dirty="0" err="1"/>
              <a:t>deambulabilità</a:t>
            </a:r>
            <a:r>
              <a:rPr lang="it-IT" sz="2400" b="1" dirty="0"/>
              <a:t> e di non trasportabilità presso presidi ambulatoriali in grado di rispondere ai bisogni della persona</a:t>
            </a:r>
            <a:r>
              <a:rPr lang="it-IT" sz="2400" b="1" dirty="0" smtClean="0"/>
              <a:t>;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71472" y="1443841"/>
            <a:ext cx="800105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- una rete familiare e/o formale o informale di supporto;</a:t>
            </a:r>
          </a:p>
          <a:p>
            <a:r>
              <a:rPr lang="it-IT" sz="2800" dirty="0" smtClean="0"/>
              <a:t>- condizioni abitative che garantiscano la praticabilità dell'assistenza, acquisite anche a seguito di azioni necessarie per il superamento di eventuali fattori ostativi (esempio: abbattimento di barriere architettoniche o altri particolari interventi di adeguamento strutturale, come nel caso di pazienti affetti da SLA e da altre gravi/gravissime patologie, al fine di rendere utilizzabili indispensabili presidi e ausili bio-medici di elevata tecnologia).</a:t>
            </a:r>
          </a:p>
          <a:p>
            <a:r>
              <a:rPr lang="it-IT" sz="2800" dirty="0" smtClean="0"/>
              <a:t> </a:t>
            </a:r>
          </a:p>
          <a:p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28596" y="1720840"/>
            <a:ext cx="792961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È un servizio socio-sanitario che viene effettuato presso il  domicilio del cittadino mediante l'erogazione di prestazioni socio-sanitarie integrate. L'ADI rientra nei Livelli Essenziali di Assistenza (LEA) e riguarda specifiche prestazioni ed attività, sia di natura socio-sanitaria che sociale (DPCM 14/11/2011). Prevede specifiche attività infermieristiche e di aiuto infermieristico, attività riabilitative/abilitative/educative, di assistenza tutelare e di cura della persona, di natura psicologica e di cure palliative.</a:t>
            </a:r>
            <a:endParaRPr lang="it-IT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85720" y="857232"/>
            <a:ext cx="778674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dirty="0" smtClean="0"/>
              <a:t>Le prestazioni sanitarie sono rese da personale qualificato (medici, infermieri, tecnici della riabilitazione fisioterapisti, terapisti occupazionali, logopedisti etc.) e  sono quelle previste dal Piano di Assistenza Individuale (PAI). Prevede la presenza di uno o più </a:t>
            </a:r>
            <a:r>
              <a:rPr lang="it-IT" sz="3600" dirty="0" err="1" smtClean="0"/>
              <a:t>caregiver</a:t>
            </a:r>
            <a:r>
              <a:rPr lang="it-IT" sz="3600" dirty="0" smtClean="0"/>
              <a:t>.</a:t>
            </a:r>
            <a:endParaRPr lang="it-IT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42844" y="385117"/>
            <a:ext cx="85011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/>
              <a:t>L'ADI è finalizzata ad: </a:t>
            </a:r>
          </a:p>
          <a:p>
            <a:r>
              <a:rPr lang="it-IT" sz="2800" dirty="0"/>
              <a:t>- assicurare alla famiglia della persona un reale supporto;</a:t>
            </a:r>
          </a:p>
          <a:p>
            <a:r>
              <a:rPr lang="it-IT" sz="2800" dirty="0"/>
              <a:t>- migliorare la qualità della vita quotidiana e allontanare nel tempo il ricorso all'offerta residenziale;</a:t>
            </a:r>
          </a:p>
          <a:p>
            <a:r>
              <a:rPr lang="it-IT" sz="2800" dirty="0"/>
              <a:t>- stabilizzare il quadro clinico della persona a seguito di dimissione ospedaliera;</a:t>
            </a:r>
          </a:p>
          <a:p>
            <a:r>
              <a:rPr lang="it-IT" sz="2800" dirty="0"/>
              <a:t>- garantire la continuità assistenziale tra sistema sanitario, socio-sanitario e sociale;</a:t>
            </a:r>
          </a:p>
          <a:p>
            <a:r>
              <a:rPr lang="it-IT" sz="2800" dirty="0"/>
              <a:t>- prevenire/limitare, dove possibile, il deterioramento della persona in condizioni di </a:t>
            </a:r>
            <a:r>
              <a:rPr lang="it-IT" sz="2800" dirty="0" smtClean="0"/>
              <a:t>fragilità</a:t>
            </a:r>
            <a:r>
              <a:rPr lang="it-IT" sz="2800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85720" y="1000108"/>
            <a:ext cx="82868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/>
              <a:t>MODALITÀ </a:t>
            </a:r>
            <a:r>
              <a:rPr lang="it-IT" sz="2800" b="1" dirty="0" err="1"/>
              <a:t>DI</a:t>
            </a:r>
            <a:r>
              <a:rPr lang="it-IT" sz="2800" b="1" dirty="0"/>
              <a:t> ACCESSO</a:t>
            </a:r>
            <a:endParaRPr lang="it-IT" sz="2800" dirty="0" smtClean="0"/>
          </a:p>
          <a:p>
            <a:pPr algn="ctr"/>
            <a:r>
              <a:rPr lang="it-IT" sz="2800" dirty="0" smtClean="0"/>
              <a:t>Accesso diretto, previa valutazione multidimensionale integrata effettuata dalla </a:t>
            </a:r>
            <a:r>
              <a:rPr lang="it-IT" sz="2800" dirty="0" err="1" smtClean="0"/>
              <a:t>U.V.I.</a:t>
            </a:r>
            <a:r>
              <a:rPr lang="it-IT" sz="2800" dirty="0" smtClean="0"/>
              <a:t> del Distretto di residenza del cittadino. </a:t>
            </a:r>
            <a:br>
              <a:rPr lang="it-IT" sz="2800" dirty="0" smtClean="0"/>
            </a:br>
            <a:r>
              <a:rPr lang="it-IT" sz="2800" dirty="0" smtClean="0"/>
              <a:t> </a:t>
            </a:r>
          </a:p>
          <a:p>
            <a:pPr algn="ctr"/>
            <a:r>
              <a:rPr lang="it-IT" sz="2800" b="1" dirty="0"/>
              <a:t>A CHI RIVOLGERSI</a:t>
            </a:r>
            <a:endParaRPr lang="it-IT" sz="2800" dirty="0" smtClean="0"/>
          </a:p>
          <a:p>
            <a:pPr algn="ctr"/>
            <a:r>
              <a:rPr lang="it-IT" sz="2800" dirty="0" smtClean="0"/>
              <a:t>- Medico Medicina Generale (MMG);</a:t>
            </a:r>
            <a:br>
              <a:rPr lang="it-IT" sz="2800" dirty="0" smtClean="0"/>
            </a:br>
            <a:r>
              <a:rPr lang="it-IT" sz="2800" dirty="0" smtClean="0"/>
              <a:t>- Pediatra Libera Scelta (PLS);</a:t>
            </a:r>
            <a:br>
              <a:rPr lang="it-IT" sz="2800" dirty="0" smtClean="0"/>
            </a:br>
            <a:r>
              <a:rPr lang="it-IT" sz="2800" dirty="0" smtClean="0"/>
              <a:t>-</a:t>
            </a:r>
            <a:r>
              <a:rPr lang="it-IT" sz="2800" dirty="0" smtClean="0">
                <a:hlinkClick r:id="rId2"/>
              </a:rPr>
              <a:t> Ufficio Socio-Sanitario del Distretto di residenza del cittadino</a:t>
            </a:r>
            <a:r>
              <a:rPr lang="it-IT" sz="2800" dirty="0" smtClean="0"/>
              <a:t>.</a:t>
            </a:r>
            <a:endParaRPr lang="it-IT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28596" y="857232"/>
            <a:ext cx="82153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Il lavoro </a:t>
            </a:r>
            <a:r>
              <a:rPr lang="it-IT" sz="2400" dirty="0"/>
              <a:t>dell’Ass. Soc. in un qualsiasi percorso di Ospedalizzazione Domiciliare: </a:t>
            </a:r>
            <a:endParaRPr lang="it-IT" sz="2400" dirty="0" smtClean="0"/>
          </a:p>
          <a:p>
            <a:endParaRPr lang="it-IT" sz="2400" dirty="0"/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Compartecipazione </a:t>
            </a:r>
            <a:r>
              <a:rPr lang="it-IT" sz="2400" dirty="0"/>
              <a:t>al lavoro di equipe della </a:t>
            </a:r>
            <a:r>
              <a:rPr lang="it-IT" sz="2400" dirty="0" err="1"/>
              <a:t>U.O</a:t>
            </a:r>
            <a:r>
              <a:rPr lang="it-IT" sz="2400" dirty="0"/>
              <a:t> ospedaliera volto a valutare la </a:t>
            </a:r>
            <a:r>
              <a:rPr lang="it-IT" sz="2400" dirty="0" err="1"/>
              <a:t>dimissibilità</a:t>
            </a:r>
            <a:r>
              <a:rPr lang="it-IT" sz="2400" dirty="0"/>
              <a:t> del paziente; 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 </a:t>
            </a:r>
            <a:r>
              <a:rPr lang="it-IT" sz="2400" dirty="0"/>
              <a:t>Analisi socio-familiare finalizzata a valutare l’idoneità logistica e la volontà del nucleo familiare di riferimento ad accogliere il paziente a domicilio; 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 </a:t>
            </a:r>
            <a:r>
              <a:rPr lang="it-IT" sz="2400" dirty="0"/>
              <a:t>Analisi socio-familiare tesa a valutare la reale sostenibilità del processo assistenziale domiciliare; 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 </a:t>
            </a:r>
            <a:r>
              <a:rPr lang="it-IT" sz="2400" dirty="0"/>
              <a:t>Ricerca di soluzioni alternative alla dimissione al proprio domicilio;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42910" y="1028343"/>
            <a:ext cx="778674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dirty="0" smtClean="0"/>
              <a:t> Inoltro alle diverse Unità Operative territoriali delle richieste di ausili, protesi, materiale di consumo e tanto altro; 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 Contatti con il medico di medicina generale per il suo necessario coinvolgimento nel processo assistenziale; 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 Contatti con il medico di base per il riconoscimento della invalidità civile; 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 Contatti con i distretti sanitari per l’attivazione dell’</a:t>
            </a:r>
            <a:r>
              <a:rPr lang="it-IT" sz="2400" dirty="0" err="1" smtClean="0"/>
              <a:t>A.D.I</a:t>
            </a:r>
            <a:r>
              <a:rPr lang="it-IT" sz="2400" dirty="0" smtClean="0"/>
              <a:t> (assistenza domiciliare integrata); 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 Attivazione dell’iter burocratico - amministrativo per il ricovero del malato in strutture alternative al proprio domicilio; 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 smtClean="0"/>
              <a:t> Eventuale ricorso al Giudice Tutelare per promuovere la nomina di un Amministratore di Sostegno in favore del paziente. </a:t>
            </a:r>
            <a:endParaRPr lang="it-IT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28662" y="428604"/>
            <a:ext cx="778674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Grazie per l’attenzione</a:t>
            </a:r>
            <a:endParaRPr lang="it-IT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28596" y="2071679"/>
            <a:ext cx="835824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5400" b="1" dirty="0" smtClean="0">
                <a:ln w="11430"/>
                <a:gradFill>
                  <a:gsLst>
                    <a:gs pos="0">
                      <a:srgbClr val="A5C249">
                        <a:tint val="90000"/>
                        <a:satMod val="120000"/>
                      </a:srgbClr>
                    </a:gs>
                    <a:gs pos="25000">
                      <a:srgbClr val="A5C249">
                        <a:tint val="93000"/>
                        <a:satMod val="120000"/>
                      </a:srgbClr>
                    </a:gs>
                    <a:gs pos="50000">
                      <a:srgbClr val="A5C249">
                        <a:shade val="89000"/>
                        <a:satMod val="110000"/>
                      </a:srgbClr>
                    </a:gs>
                    <a:gs pos="75000">
                      <a:srgbClr val="A5C249">
                        <a:tint val="93000"/>
                        <a:satMod val="120000"/>
                      </a:srgbClr>
                    </a:gs>
                    <a:gs pos="100000">
                      <a:srgbClr val="A5C249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Assistente Sociale </a:t>
            </a:r>
            <a:r>
              <a:rPr lang="it-IT" sz="5400" b="1" dirty="0" err="1" smtClean="0">
                <a:ln w="11430"/>
                <a:gradFill>
                  <a:gsLst>
                    <a:gs pos="0">
                      <a:srgbClr val="A5C249">
                        <a:tint val="90000"/>
                        <a:satMod val="120000"/>
                      </a:srgbClr>
                    </a:gs>
                    <a:gs pos="25000">
                      <a:srgbClr val="A5C249">
                        <a:tint val="93000"/>
                        <a:satMod val="120000"/>
                      </a:srgbClr>
                    </a:gs>
                    <a:gs pos="50000">
                      <a:srgbClr val="A5C249">
                        <a:shade val="89000"/>
                        <a:satMod val="110000"/>
                      </a:srgbClr>
                    </a:gs>
                    <a:gs pos="75000">
                      <a:srgbClr val="A5C249">
                        <a:tint val="93000"/>
                        <a:satMod val="120000"/>
                      </a:srgbClr>
                    </a:gs>
                    <a:gs pos="100000">
                      <a:srgbClr val="A5C249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Dott.Antonino</a:t>
            </a:r>
            <a:r>
              <a:rPr lang="it-IT" sz="5400" b="1" dirty="0" smtClean="0">
                <a:ln w="11430"/>
                <a:gradFill>
                  <a:gsLst>
                    <a:gs pos="0">
                      <a:srgbClr val="A5C249">
                        <a:tint val="90000"/>
                        <a:satMod val="120000"/>
                      </a:srgbClr>
                    </a:gs>
                    <a:gs pos="25000">
                      <a:srgbClr val="A5C249">
                        <a:tint val="93000"/>
                        <a:satMod val="120000"/>
                      </a:srgbClr>
                    </a:gs>
                    <a:gs pos="50000">
                      <a:srgbClr val="A5C249">
                        <a:shade val="89000"/>
                        <a:satMod val="110000"/>
                      </a:srgbClr>
                    </a:gs>
                    <a:gs pos="75000">
                      <a:srgbClr val="A5C249">
                        <a:tint val="93000"/>
                        <a:satMod val="120000"/>
                      </a:srgbClr>
                    </a:gs>
                    <a:gs pos="100000">
                      <a:srgbClr val="A5C249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it-IT" sz="5400" b="1" dirty="0">
                <a:ln w="11430"/>
                <a:gradFill>
                  <a:gsLst>
                    <a:gs pos="0">
                      <a:srgbClr val="A5C249">
                        <a:tint val="90000"/>
                        <a:satMod val="120000"/>
                      </a:srgbClr>
                    </a:gs>
                    <a:gs pos="25000">
                      <a:srgbClr val="A5C249">
                        <a:tint val="93000"/>
                        <a:satMod val="120000"/>
                      </a:srgbClr>
                    </a:gs>
                    <a:gs pos="50000">
                      <a:srgbClr val="A5C249">
                        <a:shade val="89000"/>
                        <a:satMod val="110000"/>
                      </a:srgbClr>
                    </a:gs>
                    <a:gs pos="75000">
                      <a:srgbClr val="A5C249">
                        <a:tint val="93000"/>
                        <a:satMod val="120000"/>
                      </a:srgbClr>
                    </a:gs>
                    <a:gs pos="100000">
                      <a:srgbClr val="A5C249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</a:t>
            </a:r>
            <a:r>
              <a:rPr lang="it-IT" sz="5400" b="1" dirty="0" smtClean="0">
                <a:ln w="11430"/>
                <a:gradFill>
                  <a:gsLst>
                    <a:gs pos="0">
                      <a:srgbClr val="A5C249">
                        <a:tint val="90000"/>
                        <a:satMod val="120000"/>
                      </a:srgbClr>
                    </a:gs>
                    <a:gs pos="25000">
                      <a:srgbClr val="A5C249">
                        <a:tint val="93000"/>
                        <a:satMod val="120000"/>
                      </a:srgbClr>
                    </a:gs>
                    <a:gs pos="50000">
                      <a:srgbClr val="A5C249">
                        <a:shade val="89000"/>
                        <a:satMod val="110000"/>
                      </a:srgbClr>
                    </a:gs>
                    <a:gs pos="75000">
                      <a:srgbClr val="A5C249">
                        <a:tint val="93000"/>
                        <a:satMod val="120000"/>
                      </a:srgbClr>
                    </a:gs>
                    <a:gs pos="100000">
                      <a:srgbClr val="A5C249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orrentino Cure Domiciliari </a:t>
            </a:r>
          </a:p>
          <a:p>
            <a:pPr lvl="0" algn="ctr"/>
            <a:r>
              <a:rPr lang="it-IT" sz="5400" b="1" dirty="0" smtClean="0">
                <a:ln w="11430"/>
                <a:gradFill>
                  <a:gsLst>
                    <a:gs pos="0">
                      <a:srgbClr val="A5C249">
                        <a:tint val="90000"/>
                        <a:satMod val="120000"/>
                      </a:srgbClr>
                    </a:gs>
                    <a:gs pos="25000">
                      <a:srgbClr val="A5C249">
                        <a:tint val="93000"/>
                        <a:satMod val="120000"/>
                      </a:srgbClr>
                    </a:gs>
                    <a:gs pos="50000">
                      <a:srgbClr val="A5C249">
                        <a:shade val="89000"/>
                        <a:satMod val="110000"/>
                      </a:srgbClr>
                    </a:gs>
                    <a:gs pos="75000">
                      <a:srgbClr val="A5C249">
                        <a:tint val="93000"/>
                        <a:satMod val="120000"/>
                      </a:srgbClr>
                    </a:gs>
                    <a:gs pos="100000">
                      <a:srgbClr val="A5C249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ASL SA</a:t>
            </a:r>
          </a:p>
          <a:p>
            <a:pPr lvl="0" algn="ctr"/>
            <a:r>
              <a:rPr lang="it-IT" sz="5400" b="1" dirty="0" smtClean="0">
                <a:ln w="11430"/>
                <a:gradFill>
                  <a:gsLst>
                    <a:gs pos="0">
                      <a:srgbClr val="A5C249">
                        <a:tint val="90000"/>
                        <a:satMod val="120000"/>
                      </a:srgbClr>
                    </a:gs>
                    <a:gs pos="25000">
                      <a:srgbClr val="A5C249">
                        <a:tint val="93000"/>
                        <a:satMod val="120000"/>
                      </a:srgbClr>
                    </a:gs>
                    <a:gs pos="50000">
                      <a:srgbClr val="A5C249">
                        <a:shade val="89000"/>
                        <a:satMod val="110000"/>
                      </a:srgbClr>
                    </a:gs>
                    <a:gs pos="75000">
                      <a:srgbClr val="A5C249">
                        <a:tint val="93000"/>
                        <a:satMod val="120000"/>
                      </a:srgbClr>
                    </a:gs>
                    <a:gs pos="100000">
                      <a:srgbClr val="A5C249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it-IT" sz="5400" b="1" dirty="0" err="1" smtClean="0">
                <a:ln w="11430"/>
                <a:gradFill>
                  <a:gsLst>
                    <a:gs pos="0">
                      <a:srgbClr val="A5C249">
                        <a:tint val="90000"/>
                        <a:satMod val="120000"/>
                      </a:srgbClr>
                    </a:gs>
                    <a:gs pos="25000">
                      <a:srgbClr val="A5C249">
                        <a:tint val="93000"/>
                        <a:satMod val="120000"/>
                      </a:srgbClr>
                    </a:gs>
                    <a:gs pos="50000">
                      <a:srgbClr val="A5C249">
                        <a:shade val="89000"/>
                        <a:satMod val="110000"/>
                      </a:srgbClr>
                    </a:gs>
                    <a:gs pos="75000">
                      <a:srgbClr val="A5C249">
                        <a:tint val="93000"/>
                        <a:satMod val="120000"/>
                      </a:srgbClr>
                    </a:gs>
                    <a:gs pos="100000">
                      <a:srgbClr val="A5C249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Nocera</a:t>
            </a:r>
            <a:r>
              <a:rPr lang="it-IT" sz="5400" b="1" dirty="0" smtClean="0">
                <a:ln w="11430"/>
                <a:gradFill>
                  <a:gsLst>
                    <a:gs pos="0">
                      <a:srgbClr val="A5C249">
                        <a:tint val="90000"/>
                        <a:satMod val="120000"/>
                      </a:srgbClr>
                    </a:gs>
                    <a:gs pos="25000">
                      <a:srgbClr val="A5C249">
                        <a:tint val="93000"/>
                        <a:satMod val="120000"/>
                      </a:srgbClr>
                    </a:gs>
                    <a:gs pos="50000">
                      <a:srgbClr val="A5C249">
                        <a:shade val="89000"/>
                        <a:satMod val="110000"/>
                      </a:srgbClr>
                    </a:gs>
                    <a:gs pos="75000">
                      <a:srgbClr val="A5C249">
                        <a:tint val="93000"/>
                        <a:satMod val="120000"/>
                      </a:srgbClr>
                    </a:gs>
                    <a:gs pos="100000">
                      <a:srgbClr val="A5C249">
                        <a:tint val="90000"/>
                        <a:satMod val="120000"/>
                      </a:srgb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Inferiore</a:t>
            </a:r>
            <a:endParaRPr lang="it-IT" sz="5400" b="1" dirty="0">
              <a:ln w="11430"/>
              <a:gradFill>
                <a:gsLst>
                  <a:gs pos="0">
                    <a:srgbClr val="A5C249">
                      <a:tint val="90000"/>
                      <a:satMod val="120000"/>
                    </a:srgbClr>
                  </a:gs>
                  <a:gs pos="25000">
                    <a:srgbClr val="A5C249">
                      <a:tint val="93000"/>
                      <a:satMod val="120000"/>
                    </a:srgbClr>
                  </a:gs>
                  <a:gs pos="50000">
                    <a:srgbClr val="A5C249">
                      <a:shade val="89000"/>
                      <a:satMod val="110000"/>
                    </a:srgbClr>
                  </a:gs>
                  <a:gs pos="75000">
                    <a:srgbClr val="A5C249">
                      <a:tint val="93000"/>
                      <a:satMod val="120000"/>
                    </a:srgbClr>
                  </a:gs>
                  <a:gs pos="100000">
                    <a:srgbClr val="A5C249">
                      <a:tint val="90000"/>
                      <a:satMod val="120000"/>
                    </a:srgb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153</TotalTime>
  <Words>327</Words>
  <Application>Microsoft Office PowerPoint</Application>
  <PresentationFormat>Presentazione su schermo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Metro</vt:lpstr>
      <vt:lpstr>A.D.I.  Assistenza Domiciliare Integrata   e Cure Domiciliari  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A.D.I.  (Assistenza Domiciliare Integrata )  e Cure Domiciliari</dc:title>
  <dc:creator>c.izzo</dc:creator>
  <cp:lastModifiedBy>c.izzo</cp:lastModifiedBy>
  <cp:revision>16</cp:revision>
  <dcterms:created xsi:type="dcterms:W3CDTF">2021-11-04T08:26:23Z</dcterms:created>
  <dcterms:modified xsi:type="dcterms:W3CDTF">2021-11-04T11:00:02Z</dcterms:modified>
</cp:coreProperties>
</file>